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50" r:id="rId3"/>
    <p:sldId id="336" r:id="rId4"/>
    <p:sldId id="400" r:id="rId5"/>
    <p:sldId id="401" r:id="rId6"/>
    <p:sldId id="403" r:id="rId7"/>
    <p:sldId id="402" r:id="rId8"/>
    <p:sldId id="404" r:id="rId9"/>
    <p:sldId id="405" r:id="rId10"/>
    <p:sldId id="406" r:id="rId11"/>
    <p:sldId id="407" r:id="rId12"/>
    <p:sldId id="408" r:id="rId13"/>
    <p:sldId id="409" r:id="rId14"/>
    <p:sldId id="410" r:id="rId15"/>
    <p:sldId id="262" r:id="rId16"/>
    <p:sldId id="396" r:id="rId17"/>
    <p:sldId id="319" r:id="rId18"/>
    <p:sldId id="392" r:id="rId19"/>
    <p:sldId id="393" r:id="rId20"/>
    <p:sldId id="386" r:id="rId21"/>
    <p:sldId id="399" r:id="rId22"/>
    <p:sldId id="333" r:id="rId23"/>
    <p:sldId id="394" r:id="rId24"/>
    <p:sldId id="351" r:id="rId25"/>
    <p:sldId id="270"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3CC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5045" autoAdjust="0"/>
  </p:normalViewPr>
  <p:slideViewPr>
    <p:cSldViewPr>
      <p:cViewPr varScale="1">
        <p:scale>
          <a:sx n="51" d="100"/>
          <a:sy n="51" d="100"/>
        </p:scale>
        <p:origin x="172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dirty="0">
                <a:latin typeface="Arial" charset="0"/>
                <a:cs typeface="Arial" charset="0"/>
              </a:defRPr>
            </a:lvl1pPr>
          </a:lstStyle>
          <a:p>
            <a:pPr>
              <a:defRPr/>
            </a:pPr>
            <a:endParaRPr lang="en-US"/>
          </a:p>
        </p:txBody>
      </p:sp>
      <p:sp>
        <p:nvSpPr>
          <p:cNvPr id="1218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dirty="0">
                <a:latin typeface="Arial" charset="0"/>
                <a:cs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18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18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latin typeface="Arial" charset="0"/>
                <a:cs typeface="Arial" charset="0"/>
              </a:defRPr>
            </a:lvl1pPr>
          </a:lstStyle>
          <a:p>
            <a:pPr>
              <a:defRPr/>
            </a:pPr>
            <a:endParaRPr lang="en-US"/>
          </a:p>
        </p:txBody>
      </p:sp>
      <p:sp>
        <p:nvSpPr>
          <p:cNvPr id="1218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5D7F8C9-E6BD-4A25-A8C6-F6176C3117D2}" type="slidenum">
              <a:rPr lang="en-US" altLang="en-US"/>
              <a:pPr>
                <a:defRPr/>
              </a:pPr>
              <a:t>‹#›</a:t>
            </a:fld>
            <a:endParaRPr lang="en-US" altLang="en-US" dirty="0"/>
          </a:p>
        </p:txBody>
      </p:sp>
    </p:spTree>
    <p:extLst>
      <p:ext uri="{BB962C8B-B14F-4D97-AF65-F5344CB8AC3E}">
        <p14:creationId xmlns:p14="http://schemas.microsoft.com/office/powerpoint/2010/main" val="3616827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Title slide</a:t>
            </a:r>
          </a:p>
        </p:txBody>
      </p:sp>
      <p:sp>
        <p:nvSpPr>
          <p:cNvPr id="41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32D8E4-B591-4E89-92C8-1EA18C937F29}" type="slidenum">
              <a:rPr lang="en-US" altLang="en-US" smtClean="0"/>
              <a:pPr/>
              <a:t>1</a:t>
            </a:fld>
            <a:endParaRPr lang="en-US" altLang="en-US"/>
          </a:p>
        </p:txBody>
      </p:sp>
    </p:spTree>
    <p:extLst>
      <p:ext uri="{BB962C8B-B14F-4D97-AF65-F5344CB8AC3E}">
        <p14:creationId xmlns:p14="http://schemas.microsoft.com/office/powerpoint/2010/main" val="524373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2D2DB6D-6DE3-4ADA-A9BF-F1952866C3DF}" type="slidenum">
              <a:rPr lang="en-US" altLang="en-US" smtClean="0"/>
              <a:pPr>
                <a:spcBef>
                  <a:spcPct val="0"/>
                </a:spcBef>
              </a:pPr>
              <a:t>18</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Principle 1: Diversity</a:t>
            </a:r>
          </a:p>
          <a:p>
            <a:pPr eaLnBrk="1" hangingPunct="1"/>
            <a:r>
              <a:rPr lang="en-US" altLang="en-US">
                <a:latin typeface="Arial" panose="020B0604020202020204" pitchFamily="34" charset="0"/>
                <a:cs typeface="Arial" panose="020B0604020202020204" pitchFamily="34" charset="0"/>
              </a:rPr>
              <a:t>Climate change will create more flashy floods and longer periods of drought.  That has implications for river physical processes which support topographic variation across floodplains.  The rich suite of wildlife that rely on floodplains need this variation in topography.  Ephemeral floodplains support rearing fish without providing habitat for predatory fish.  Elevated areas provide refugia for terrestrial wildlife in times of flooding.  We create the topographic diversity that once was sustained through river physical processes which have become degraded by human alterations through use of existing man-made structures (like levees) and by constructing new elevated areas (mounds and berms).  Water control structures for fish rearing…?</a:t>
            </a:r>
          </a:p>
        </p:txBody>
      </p:sp>
    </p:spTree>
    <p:extLst>
      <p:ext uri="{BB962C8B-B14F-4D97-AF65-F5344CB8AC3E}">
        <p14:creationId xmlns:p14="http://schemas.microsoft.com/office/powerpoint/2010/main" val="196627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D1A32F1-A794-4D6C-9403-10298DECBEEA}" type="slidenum">
              <a:rPr lang="en-US" altLang="en-US" smtClean="0"/>
              <a:pPr>
                <a:spcBef>
                  <a:spcPct val="0"/>
                </a:spcBef>
              </a:pPr>
              <a:t>19</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Principle 2: Resilience (science angle)</a:t>
            </a:r>
          </a:p>
          <a:p>
            <a:pPr eaLnBrk="1" hangingPunct="1"/>
            <a:r>
              <a:rPr lang="en-US" altLang="en-US">
                <a:latin typeface="Arial" panose="020B0604020202020204" pitchFamily="34" charset="0"/>
                <a:cs typeface="Arial" panose="020B0604020202020204" pitchFamily="34" charset="0"/>
              </a:rPr>
              <a:t>With increased incidence of flooding and prolonged drought, disturbances such as fire and weed infestation will increase in frequency.  We have 20 years of project experience looking at the habitat response to disturbance.  We’ve learned some lessons to plan for resilience:</a:t>
            </a:r>
          </a:p>
          <a:p>
            <a:pPr eaLnBrk="1" hangingPunct="1"/>
            <a:r>
              <a:rPr lang="en-US" altLang="en-US">
                <a:latin typeface="Arial" panose="020B0604020202020204" pitchFamily="34" charset="0"/>
                <a:cs typeface="Arial" panose="020B0604020202020204" pitchFamily="34" charset="0"/>
              </a:rPr>
              <a:t>Use species that readily resprout after fires</a:t>
            </a:r>
          </a:p>
          <a:p>
            <a:pPr eaLnBrk="1" hangingPunct="1"/>
            <a:r>
              <a:rPr lang="en-US" altLang="en-US">
                <a:latin typeface="Arial" panose="020B0604020202020204" pitchFamily="34" charset="0"/>
                <a:cs typeface="Arial" panose="020B0604020202020204" pitchFamily="34" charset="0"/>
              </a:rPr>
              <a:t>Establish dense cover of herbs and grasses that are flood tolerant</a:t>
            </a:r>
          </a:p>
          <a:p>
            <a:pPr eaLnBrk="1" hangingPunct="1"/>
            <a:r>
              <a:rPr lang="en-US" altLang="en-US">
                <a:latin typeface="Arial" panose="020B0604020202020204" pitchFamily="34" charset="0"/>
                <a:cs typeface="Arial" panose="020B0604020202020204" pitchFamily="34" charset="0"/>
              </a:rPr>
              <a:t>Sometimes these species assemblages look like frankenforests… but their design is guided by experience and research</a:t>
            </a:r>
          </a:p>
        </p:txBody>
      </p:sp>
    </p:spTree>
    <p:extLst>
      <p:ext uri="{BB962C8B-B14F-4D97-AF65-F5344CB8AC3E}">
        <p14:creationId xmlns:p14="http://schemas.microsoft.com/office/powerpoint/2010/main" val="3541573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B22ABC6-AE6C-4765-93D7-E00B8107BF0A}" type="slidenum">
              <a:rPr lang="en-US" altLang="en-US" smtClean="0"/>
              <a:pPr>
                <a:spcBef>
                  <a:spcPct val="0"/>
                </a:spcBef>
              </a:pPr>
              <a:t>20</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Principle 2: Resilience (organizational angle)</a:t>
            </a:r>
          </a:p>
          <a:p>
            <a:pPr eaLnBrk="1" hangingPunct="1"/>
            <a:r>
              <a:rPr lang="en-US" altLang="en-US">
                <a:latin typeface="Arial" panose="020B0604020202020204" pitchFamily="34" charset="0"/>
                <a:cs typeface="Arial" panose="020B0604020202020204" pitchFamily="34" charset="0"/>
              </a:rPr>
              <a:t>We are in it for the long haul – our adaptive management framework has us constantly learning and improving with each new project.</a:t>
            </a:r>
          </a:p>
          <a:p>
            <a:pPr eaLnBrk="1" hangingPunct="1"/>
            <a:r>
              <a:rPr lang="en-US" altLang="en-US">
                <a:latin typeface="Arial" panose="020B0604020202020204" pitchFamily="34" charset="0"/>
                <a:cs typeface="Arial" panose="020B0604020202020204" pitchFamily="34" charset="0"/>
              </a:rPr>
              <a:t>Institutionally, California is learning by doing at 30,000’.  Using our adaptive management framework as it applies to organizations, we are building lasting partnerships that can build shared understanding and weather the ups and downs of organizational dynamics as the regulatory environment changes.</a:t>
            </a:r>
          </a:p>
        </p:txBody>
      </p:sp>
    </p:spTree>
    <p:extLst>
      <p:ext uri="{BB962C8B-B14F-4D97-AF65-F5344CB8AC3E}">
        <p14:creationId xmlns:p14="http://schemas.microsoft.com/office/powerpoint/2010/main" val="843719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E2A8F0-3F71-4E6C-9136-A2CA883D72DB}" type="slidenum">
              <a:rPr lang="en-US" altLang="en-US" smtClean="0"/>
              <a:pPr>
                <a:spcBef>
                  <a:spcPct val="0"/>
                </a:spcBef>
              </a:pPr>
              <a:t>21</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Corridor thinking:</a:t>
            </a:r>
          </a:p>
          <a:p>
            <a:pPr eaLnBrk="1" hangingPunct="1"/>
            <a:r>
              <a:rPr lang="en-US" altLang="en-US">
                <a:latin typeface="Arial" panose="020B0604020202020204" pitchFamily="34" charset="0"/>
                <a:cs typeface="Arial" panose="020B0604020202020204" pitchFamily="34" charset="0"/>
              </a:rPr>
              <a:t>Our river corridors will be the migration pathways for wildlife seeking thermal refuge during longer periods of warmer temperatures.</a:t>
            </a:r>
          </a:p>
          <a:p>
            <a:pPr eaLnBrk="1" hangingPunct="1"/>
            <a:r>
              <a:rPr lang="en-US" altLang="en-US">
                <a:latin typeface="Arial" panose="020B0604020202020204" pitchFamily="34" charset="0"/>
                <a:cs typeface="Arial" panose="020B0604020202020204" pitchFamily="34" charset="0"/>
              </a:rPr>
              <a:t>We conceive of projects at the 30,000’ view, and work to make them happen on the ground.  By working across scales, we are able to see the corridor for all its uses and its connectivity across the landscape.</a:t>
            </a:r>
          </a:p>
        </p:txBody>
      </p:sp>
    </p:spTree>
    <p:extLst>
      <p:ext uri="{BB962C8B-B14F-4D97-AF65-F5344CB8AC3E}">
        <p14:creationId xmlns:p14="http://schemas.microsoft.com/office/powerpoint/2010/main" val="3270481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09D96E8-72A7-40B6-819A-9F20864BCF6A}" type="slidenum">
              <a:rPr lang="en-US" altLang="en-US" smtClean="0"/>
              <a:pPr>
                <a:spcBef>
                  <a:spcPct val="0"/>
                </a:spcBef>
              </a:pPr>
              <a:t>22</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Accurately valuing water</a:t>
            </a:r>
          </a:p>
          <a:p>
            <a:pPr eaLnBrk="1" hangingPunct="1"/>
            <a:r>
              <a:rPr lang="en-US" altLang="en-US">
                <a:latin typeface="Arial" panose="020B0604020202020204" pitchFamily="34" charset="0"/>
                <a:cs typeface="Arial" panose="020B0604020202020204" pitchFamily="34" charset="0"/>
              </a:rPr>
              <a:t>Although the institutional structures are not in place yet, we think about projects as they contribute to the entire water budget in California.  Retiring agricultural irrigation on one thousand acres might yield the same water savings as raising a dam by one foot.  </a:t>
            </a:r>
          </a:p>
          <a:p>
            <a:pPr eaLnBrk="1" hangingPunct="1"/>
            <a:r>
              <a:rPr lang="en-US" altLang="en-US">
                <a:latin typeface="Arial" panose="020B0604020202020204" pitchFamily="34" charset="0"/>
                <a:cs typeface="Arial" panose="020B0604020202020204" pitchFamily="34" charset="0"/>
              </a:rPr>
              <a:t>WSIP story </a:t>
            </a:r>
          </a:p>
          <a:p>
            <a:pPr eaLnBrk="1" hangingPunct="1"/>
            <a:r>
              <a:rPr lang="en-US" altLang="en-US">
                <a:latin typeface="Arial" panose="020B0604020202020204" pitchFamily="34" charset="0"/>
                <a:cs typeface="Arial" panose="020B0604020202020204" pitchFamily="34" charset="0"/>
              </a:rPr>
              <a:t>If WE can accurately value water, then We will see improvements to our economy and its resilience to climate change</a:t>
            </a:r>
          </a:p>
        </p:txBody>
      </p:sp>
    </p:spTree>
    <p:extLst>
      <p:ext uri="{BB962C8B-B14F-4D97-AF65-F5344CB8AC3E}">
        <p14:creationId xmlns:p14="http://schemas.microsoft.com/office/powerpoint/2010/main" val="1369169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33ED133-2B1D-4863-84D0-06EC84806D53}" type="slidenum">
              <a:rPr lang="en-US" altLang="en-US" smtClean="0"/>
              <a:pPr>
                <a:spcBef>
                  <a:spcPct val="0"/>
                </a:spcBef>
              </a:pPr>
              <a:t>23</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Accurately valuing carbon</a:t>
            </a:r>
          </a:p>
          <a:p>
            <a:pPr eaLnBrk="1" hangingPunct="1"/>
            <a:r>
              <a:rPr lang="en-US" altLang="en-US">
                <a:latin typeface="Arial" panose="020B0604020202020204" pitchFamily="34" charset="0"/>
                <a:cs typeface="Arial" panose="020B0604020202020204" pitchFamily="34" charset="0"/>
              </a:rPr>
              <a:t>Forested floodplains are carbon sinks, especially as compared to tilled agriculture – at a large scale, our work can make a significant contribution to carbon mitigation</a:t>
            </a:r>
          </a:p>
          <a:p>
            <a:pPr eaLnBrk="1" hangingPunct="1"/>
            <a:r>
              <a:rPr lang="en-US" altLang="en-US">
                <a:latin typeface="Arial" panose="020B0604020202020204" pitchFamily="34" charset="0"/>
                <a:cs typeface="Arial" panose="020B0604020202020204" pitchFamily="34" charset="0"/>
              </a:rPr>
              <a:t>We are looking to partner with University researchers to develop accounting methods for our riparian forests   Roughly 2 million tons   That is the equicant of ten years worth of driving for 42,000 cars.  Six smallest countys</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 </a:t>
            </a: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058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Storing carbon in a multi-benefit project yields several layers of conservation outcomes</a:t>
            </a:r>
          </a:p>
        </p:txBody>
      </p:sp>
      <p:sp>
        <p:nvSpPr>
          <p:cNvPr id="430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0C73AA-10F5-456A-AB8A-58368F2AC128}" type="slidenum">
              <a:rPr lang="en-US" altLang="en-US" smtClean="0"/>
              <a:pPr/>
              <a:t>24</a:t>
            </a:fld>
            <a:endParaRPr lang="en-US" altLang="en-US"/>
          </a:p>
        </p:txBody>
      </p:sp>
    </p:spTree>
    <p:extLst>
      <p:ext uri="{BB962C8B-B14F-4D97-AF65-F5344CB8AC3E}">
        <p14:creationId xmlns:p14="http://schemas.microsoft.com/office/powerpoint/2010/main" val="3636212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7538E3C-223B-4B31-9F4E-66ACC4940634}" type="slidenum">
              <a:rPr lang="en-US" altLang="en-US" smtClean="0"/>
              <a:pPr>
                <a:spcBef>
                  <a:spcPct val="0"/>
                </a:spcBef>
              </a:pPr>
              <a:t>25</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a:solidFill>
                  <a:schemeClr val="bg1"/>
                </a:solidFill>
                <a:latin typeface="Arial" panose="020B0604020202020204" pitchFamily="34" charset="0"/>
                <a:cs typeface="Arial" panose="020B0604020202020204" pitchFamily="34" charset="0"/>
              </a:rPr>
              <a:t>Questions?</a:t>
            </a: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10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Our climate is changing and it is going to hurt people in a number of ways:</a:t>
            </a:r>
          </a:p>
          <a:p>
            <a:r>
              <a:rPr lang="en-US" altLang="en-US">
                <a:latin typeface="Arial" panose="020B0604020202020204" pitchFamily="34" charset="0"/>
                <a:cs typeface="Arial" panose="020B0604020202020204" pitchFamily="34" charset="0"/>
              </a:rPr>
              <a:t>Coastal sea level rise (like in florida)</a:t>
            </a:r>
          </a:p>
          <a:p>
            <a:r>
              <a:rPr lang="en-US" altLang="en-US">
                <a:latin typeface="Arial" panose="020B0604020202020204" pitchFamily="34" charset="0"/>
                <a:cs typeface="Arial" panose="020B0604020202020204" pitchFamily="34" charset="0"/>
              </a:rPr>
              <a:t>Increased incidence of flooding and drought (as less water is stored in the Sierras as snowpack)</a:t>
            </a:r>
          </a:p>
          <a:p>
            <a:r>
              <a:rPr lang="en-US" altLang="en-US">
                <a:latin typeface="Arial" panose="020B0604020202020204" pitchFamily="34" charset="0"/>
                <a:cs typeface="Arial" panose="020B0604020202020204" pitchFamily="34" charset="0"/>
              </a:rPr>
              <a:t>Increased regulatory burden (SGMA, water quality, etc.)</a:t>
            </a:r>
          </a:p>
          <a:p>
            <a:r>
              <a:rPr lang="en-US" altLang="en-US">
                <a:latin typeface="Arial" panose="020B0604020202020204" pitchFamily="34" charset="0"/>
                <a:cs typeface="Arial" panose="020B0604020202020204" pitchFamily="34" charset="0"/>
              </a:rPr>
              <a:t>Urban issues</a:t>
            </a:r>
          </a:p>
          <a:p>
            <a:r>
              <a:rPr lang="en-US" altLang="en-US">
                <a:latin typeface="Arial" panose="020B0604020202020204" pitchFamily="34" charset="0"/>
                <a:cs typeface="Arial" panose="020B0604020202020204" pitchFamily="34" charset="0"/>
              </a:rPr>
              <a:t>Rural issues</a:t>
            </a:r>
          </a:p>
        </p:txBody>
      </p:sp>
      <p:sp>
        <p:nvSpPr>
          <p:cNvPr id="61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5F7C64-F4C2-4221-AB7D-6EBF67AD18DE}" type="slidenum">
              <a:rPr lang="en-US" altLang="en-US" smtClean="0"/>
              <a:pPr/>
              <a:t>2</a:t>
            </a:fld>
            <a:endParaRPr lang="en-US" altLang="en-US"/>
          </a:p>
        </p:txBody>
      </p:sp>
    </p:spTree>
    <p:extLst>
      <p:ext uri="{BB962C8B-B14F-4D97-AF65-F5344CB8AC3E}">
        <p14:creationId xmlns:p14="http://schemas.microsoft.com/office/powerpoint/2010/main" val="82105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C71CDDA-69D3-497B-9B04-4F87528C077A}" type="slidenum">
              <a:rPr lang="en-US" altLang="en-US" smtClean="0"/>
              <a:pPr>
                <a:spcBef>
                  <a:spcPct val="0"/>
                </a:spcBef>
              </a:pPr>
              <a:t>3</a:t>
            </a:fld>
            <a:endParaRPr lang="en-US"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Climate change is changing habitat values for wildlife too:</a:t>
            </a:r>
          </a:p>
          <a:p>
            <a:pPr eaLnBrk="1" hangingPunct="1"/>
            <a:r>
              <a:rPr lang="en-US" altLang="en-US">
                <a:latin typeface="Arial" panose="020B0604020202020204" pitchFamily="34" charset="0"/>
                <a:cs typeface="Arial" panose="020B0604020202020204" pitchFamily="34" charset="0"/>
              </a:rPr>
              <a:t>Vegetation patterns are changing</a:t>
            </a:r>
          </a:p>
          <a:p>
            <a:pPr eaLnBrk="1" hangingPunct="1"/>
            <a:r>
              <a:rPr lang="en-US" altLang="en-US">
                <a:latin typeface="Arial" panose="020B0604020202020204" pitchFamily="34" charset="0"/>
                <a:cs typeface="Arial" panose="020B0604020202020204" pitchFamily="34" charset="0"/>
              </a:rPr>
              <a:t>Disturbance patterns are shifting</a:t>
            </a:r>
          </a:p>
          <a:p>
            <a:pPr eaLnBrk="1" hangingPunct="1"/>
            <a:r>
              <a:rPr lang="en-US" altLang="en-US">
                <a:latin typeface="Arial" panose="020B0604020202020204" pitchFamily="34" charset="0"/>
                <a:cs typeface="Arial" panose="020B0604020202020204" pitchFamily="34" charset="0"/>
              </a:rPr>
              <a:t>Water is becoming more scarce</a:t>
            </a:r>
          </a:p>
        </p:txBody>
      </p:sp>
    </p:spTree>
    <p:extLst>
      <p:ext uri="{BB962C8B-B14F-4D97-AF65-F5344CB8AC3E}">
        <p14:creationId xmlns:p14="http://schemas.microsoft.com/office/powerpoint/2010/main" val="2300007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122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90E839-561D-4E8E-B49A-8B55A445C201}" type="slidenum">
              <a:rPr lang="en-US" altLang="en-US" smtClean="0"/>
              <a:pPr/>
              <a:t>6</a:t>
            </a:fld>
            <a:endParaRPr lang="en-US" altLang="en-US"/>
          </a:p>
        </p:txBody>
      </p:sp>
    </p:spTree>
    <p:extLst>
      <p:ext uri="{BB962C8B-B14F-4D97-AF65-F5344CB8AC3E}">
        <p14:creationId xmlns:p14="http://schemas.microsoft.com/office/powerpoint/2010/main" val="1645569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153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4BBBDD-4780-4FB2-8979-ECB82347FD11}" type="slidenum">
              <a:rPr lang="en-US" altLang="en-US" smtClean="0"/>
              <a:pPr/>
              <a:t>8</a:t>
            </a:fld>
            <a:endParaRPr lang="en-US" altLang="en-US"/>
          </a:p>
        </p:txBody>
      </p:sp>
    </p:spTree>
    <p:extLst>
      <p:ext uri="{BB962C8B-B14F-4D97-AF65-F5344CB8AC3E}">
        <p14:creationId xmlns:p14="http://schemas.microsoft.com/office/powerpoint/2010/main" val="66320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2005   60 years</a:t>
            </a:r>
          </a:p>
        </p:txBody>
      </p:sp>
      <p:sp>
        <p:nvSpPr>
          <p:cNvPr id="215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BA72BC-CF3E-4521-B13D-06C4D3EF31E1}" type="slidenum">
              <a:rPr lang="en-US" altLang="en-US" smtClean="0"/>
              <a:pPr/>
              <a:t>13</a:t>
            </a:fld>
            <a:endParaRPr lang="en-US" altLang="en-US"/>
          </a:p>
        </p:txBody>
      </p:sp>
    </p:spTree>
    <p:extLst>
      <p:ext uri="{BB962C8B-B14F-4D97-AF65-F5344CB8AC3E}">
        <p14:creationId xmlns:p14="http://schemas.microsoft.com/office/powerpoint/2010/main" val="2497132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FAEFBA3-950F-406D-8DAB-3BCF4C9DF565}" type="slidenum">
              <a:rPr lang="en-US" altLang="en-US" smtClean="0"/>
              <a:pPr>
                <a:spcBef>
                  <a:spcPct val="0"/>
                </a:spcBef>
              </a:pPr>
              <a:t>15</a:t>
            </a:fld>
            <a:endParaRPr lang="en-US"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Wildlife Recovery contributions:</a:t>
            </a:r>
          </a:p>
          <a:p>
            <a:pPr eaLnBrk="1" hangingPunct="1"/>
            <a:r>
              <a:rPr lang="en-US" altLang="en-US">
                <a:latin typeface="Arial" panose="020B0604020202020204" pitchFamily="34" charset="0"/>
                <a:cs typeface="Arial" panose="020B0604020202020204" pitchFamily="34" charset="0"/>
              </a:rPr>
              <a:t>Many species are on the brink of extinction in California</a:t>
            </a:r>
          </a:p>
          <a:p>
            <a:pPr eaLnBrk="1" hangingPunct="1"/>
            <a:r>
              <a:rPr lang="en-US" altLang="en-US">
                <a:latin typeface="Arial" panose="020B0604020202020204" pitchFamily="34" charset="0"/>
                <a:cs typeface="Arial" panose="020B0604020202020204" pitchFamily="34" charset="0"/>
              </a:rPr>
              <a:t>The studies are helpful, but they aren’t going to save wildlife on the brink</a:t>
            </a:r>
          </a:p>
          <a:p>
            <a:pPr eaLnBrk="1" hangingPunct="1"/>
            <a:r>
              <a:rPr lang="en-US" altLang="en-US">
                <a:latin typeface="Arial" panose="020B0604020202020204" pitchFamily="34" charset="0"/>
                <a:cs typeface="Arial" panose="020B0604020202020204" pitchFamily="34" charset="0"/>
              </a:rPr>
              <a:t>We are acting to save them sometimes amidst great uncertainty!</a:t>
            </a:r>
          </a:p>
        </p:txBody>
      </p:sp>
    </p:spTree>
    <p:extLst>
      <p:ext uri="{BB962C8B-B14F-4D97-AF65-F5344CB8AC3E}">
        <p14:creationId xmlns:p14="http://schemas.microsoft.com/office/powerpoint/2010/main" val="280723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A66B4D3-2845-42A3-8CEA-DD616A8B84B7}" type="slidenum">
              <a:rPr lang="en-US" altLang="en-US" smtClean="0"/>
              <a:pPr>
                <a:spcBef>
                  <a:spcPct val="0"/>
                </a:spcBef>
              </a:pPr>
              <a:t>16</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Wildlife Recovery Contributions:</a:t>
            </a:r>
          </a:p>
          <a:p>
            <a:pPr eaLnBrk="1" hangingPunct="1"/>
            <a:r>
              <a:rPr lang="en-US" altLang="en-US">
                <a:latin typeface="Arial" panose="020B0604020202020204" pitchFamily="34" charset="0"/>
                <a:cs typeface="Arial" panose="020B0604020202020204" pitchFamily="34" charset="0"/>
              </a:rPr>
              <a:t>We use large-scale habitat restoration projects to demonstrate alignment amongst diverse partners working through tough issues</a:t>
            </a:r>
          </a:p>
          <a:p>
            <a:pPr eaLnBrk="1" hangingPunct="1"/>
            <a:r>
              <a:rPr lang="en-US" altLang="en-US">
                <a:latin typeface="Arial" panose="020B0604020202020204" pitchFamily="34" charset="0"/>
                <a:cs typeface="Arial" panose="020B0604020202020204" pitchFamily="34" charset="0"/>
              </a:rPr>
              <a:t>While we represent wildlife primarily, we never lose focus of the people touching our projects in so many ways (irrigators, cities, flood managers, community groups, …)</a:t>
            </a:r>
          </a:p>
        </p:txBody>
      </p:sp>
    </p:spTree>
    <p:extLst>
      <p:ext uri="{BB962C8B-B14F-4D97-AF65-F5344CB8AC3E}">
        <p14:creationId xmlns:p14="http://schemas.microsoft.com/office/powerpoint/2010/main" val="2566032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4A366E3-93CC-474B-B368-AAEF54C85CAC}" type="slidenum">
              <a:rPr lang="en-US" altLang="en-US" smtClean="0"/>
              <a:pPr>
                <a:spcBef>
                  <a:spcPct val="0"/>
                </a:spcBef>
              </a:pPr>
              <a:t>17</a:t>
            </a:fld>
            <a:endParaRPr lang="en-US"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Principle 1: Diversity</a:t>
            </a:r>
          </a:p>
          <a:p>
            <a:pPr eaLnBrk="1" hangingPunct="1"/>
            <a:r>
              <a:rPr lang="en-US" altLang="en-US">
                <a:latin typeface="Arial" panose="020B0604020202020204" pitchFamily="34" charset="0"/>
                <a:cs typeface="Arial" panose="020B0604020202020204" pitchFamily="34" charset="0"/>
              </a:rPr>
              <a:t>Riparian ecosystems are very diverse.  We see vegetation community shifts in response to annual climate fluctuations, we’ll see similar shifts as the climate changes.  So, all projects are designed with particular attention to species diversity and genetic diversity within species to create forests that you don’t see in nature, but that </a:t>
            </a:r>
            <a:r>
              <a:rPr lang="en-US" altLang="en-US" b="1">
                <a:latin typeface="Arial" panose="020B0604020202020204" pitchFamily="34" charset="0"/>
                <a:cs typeface="Arial" panose="020B0604020202020204" pitchFamily="34" charset="0"/>
              </a:rPr>
              <a:t>function</a:t>
            </a:r>
            <a:r>
              <a:rPr lang="en-US" altLang="en-US">
                <a:latin typeface="Arial" panose="020B0604020202020204" pitchFamily="34" charset="0"/>
                <a:cs typeface="Arial" panose="020B0604020202020204" pitchFamily="34" charset="0"/>
              </a:rPr>
              <a:t> for wildlife in the altered systems of California.</a:t>
            </a:r>
          </a:p>
        </p:txBody>
      </p:sp>
    </p:spTree>
    <p:extLst>
      <p:ext uri="{BB962C8B-B14F-4D97-AF65-F5344CB8AC3E}">
        <p14:creationId xmlns:p14="http://schemas.microsoft.com/office/powerpoint/2010/main" val="65937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77B55-2FA1-4868-B81E-67D442042DDB}" type="slidenum">
              <a:rPr lang="en-US" altLang="en-US"/>
              <a:pPr>
                <a:defRPr/>
              </a:pPr>
              <a:t>‹#›</a:t>
            </a:fld>
            <a:endParaRPr lang="en-US" altLang="en-US" dirty="0"/>
          </a:p>
        </p:txBody>
      </p:sp>
    </p:spTree>
    <p:extLst>
      <p:ext uri="{BB962C8B-B14F-4D97-AF65-F5344CB8AC3E}">
        <p14:creationId xmlns:p14="http://schemas.microsoft.com/office/powerpoint/2010/main" val="136634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70E51-5F2D-4685-B28D-BD4D9F644E01}" type="slidenum">
              <a:rPr lang="en-US" altLang="en-US"/>
              <a:pPr>
                <a:defRPr/>
              </a:pPr>
              <a:t>‹#›</a:t>
            </a:fld>
            <a:endParaRPr lang="en-US" altLang="en-US" dirty="0"/>
          </a:p>
        </p:txBody>
      </p:sp>
    </p:spTree>
    <p:extLst>
      <p:ext uri="{BB962C8B-B14F-4D97-AF65-F5344CB8AC3E}">
        <p14:creationId xmlns:p14="http://schemas.microsoft.com/office/powerpoint/2010/main" val="48160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759B4-8CB2-45FB-8C1E-277C08C7EB41}" type="slidenum">
              <a:rPr lang="en-US" altLang="en-US"/>
              <a:pPr>
                <a:defRPr/>
              </a:pPr>
              <a:t>‹#›</a:t>
            </a:fld>
            <a:endParaRPr lang="en-US" altLang="en-US" dirty="0"/>
          </a:p>
        </p:txBody>
      </p:sp>
    </p:spTree>
    <p:extLst>
      <p:ext uri="{BB962C8B-B14F-4D97-AF65-F5344CB8AC3E}">
        <p14:creationId xmlns:p14="http://schemas.microsoft.com/office/powerpoint/2010/main" val="314730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CCC50E-382E-4597-AC9E-CE31F59862F4}" type="slidenum">
              <a:rPr lang="en-US" altLang="en-US"/>
              <a:pPr>
                <a:defRPr/>
              </a:pPr>
              <a:t>‹#›</a:t>
            </a:fld>
            <a:endParaRPr lang="en-US" altLang="en-US" dirty="0"/>
          </a:p>
        </p:txBody>
      </p:sp>
    </p:spTree>
    <p:extLst>
      <p:ext uri="{BB962C8B-B14F-4D97-AF65-F5344CB8AC3E}">
        <p14:creationId xmlns:p14="http://schemas.microsoft.com/office/powerpoint/2010/main" val="49221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7A608-1581-4F6E-AFAF-0CB29E08D12C}" type="slidenum">
              <a:rPr lang="en-US" altLang="en-US"/>
              <a:pPr>
                <a:defRPr/>
              </a:pPr>
              <a:t>‹#›</a:t>
            </a:fld>
            <a:endParaRPr lang="en-US" altLang="en-US" dirty="0"/>
          </a:p>
        </p:txBody>
      </p:sp>
    </p:spTree>
    <p:extLst>
      <p:ext uri="{BB962C8B-B14F-4D97-AF65-F5344CB8AC3E}">
        <p14:creationId xmlns:p14="http://schemas.microsoft.com/office/powerpoint/2010/main" val="411641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180EEC-E8B4-4638-822A-A2994E7C3100}" type="slidenum">
              <a:rPr lang="en-US" altLang="en-US"/>
              <a:pPr>
                <a:defRPr/>
              </a:pPr>
              <a:t>‹#›</a:t>
            </a:fld>
            <a:endParaRPr lang="en-US" altLang="en-US" dirty="0"/>
          </a:p>
        </p:txBody>
      </p:sp>
    </p:spTree>
    <p:extLst>
      <p:ext uri="{BB962C8B-B14F-4D97-AF65-F5344CB8AC3E}">
        <p14:creationId xmlns:p14="http://schemas.microsoft.com/office/powerpoint/2010/main" val="2070865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9B4A28-9B0B-4B80-9387-9664087BE352}" type="slidenum">
              <a:rPr lang="en-US" altLang="en-US"/>
              <a:pPr>
                <a:defRPr/>
              </a:pPr>
              <a:t>‹#›</a:t>
            </a:fld>
            <a:endParaRPr lang="en-US" altLang="en-US" dirty="0"/>
          </a:p>
        </p:txBody>
      </p:sp>
    </p:spTree>
    <p:extLst>
      <p:ext uri="{BB962C8B-B14F-4D97-AF65-F5344CB8AC3E}">
        <p14:creationId xmlns:p14="http://schemas.microsoft.com/office/powerpoint/2010/main" val="3174776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2CA728-91DE-4030-BA61-7394319A74B6}" type="slidenum">
              <a:rPr lang="en-US" altLang="en-US"/>
              <a:pPr>
                <a:defRPr/>
              </a:pPr>
              <a:t>‹#›</a:t>
            </a:fld>
            <a:endParaRPr lang="en-US" altLang="en-US" dirty="0"/>
          </a:p>
        </p:txBody>
      </p:sp>
    </p:spTree>
    <p:extLst>
      <p:ext uri="{BB962C8B-B14F-4D97-AF65-F5344CB8AC3E}">
        <p14:creationId xmlns:p14="http://schemas.microsoft.com/office/powerpoint/2010/main" val="3430853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8589D1-EFED-4092-8A0E-53959330AA52}" type="slidenum">
              <a:rPr lang="en-US" altLang="en-US"/>
              <a:pPr>
                <a:defRPr/>
              </a:pPr>
              <a:t>‹#›</a:t>
            </a:fld>
            <a:endParaRPr lang="en-US" altLang="en-US" dirty="0"/>
          </a:p>
        </p:txBody>
      </p:sp>
    </p:spTree>
    <p:extLst>
      <p:ext uri="{BB962C8B-B14F-4D97-AF65-F5344CB8AC3E}">
        <p14:creationId xmlns:p14="http://schemas.microsoft.com/office/powerpoint/2010/main" val="4188334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43C48-651B-4169-AA4D-72A5C48765E1}" type="slidenum">
              <a:rPr lang="en-US" altLang="en-US"/>
              <a:pPr>
                <a:defRPr/>
              </a:pPr>
              <a:t>‹#›</a:t>
            </a:fld>
            <a:endParaRPr lang="en-US" altLang="en-US" dirty="0"/>
          </a:p>
        </p:txBody>
      </p:sp>
    </p:spTree>
    <p:extLst>
      <p:ext uri="{BB962C8B-B14F-4D97-AF65-F5344CB8AC3E}">
        <p14:creationId xmlns:p14="http://schemas.microsoft.com/office/powerpoint/2010/main" val="210352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5F594F-A396-4987-BAE5-1D9B96998570}" type="slidenum">
              <a:rPr lang="en-US" altLang="en-US"/>
              <a:pPr>
                <a:defRPr/>
              </a:pPr>
              <a:t>‹#›</a:t>
            </a:fld>
            <a:endParaRPr lang="en-US" altLang="en-US" dirty="0"/>
          </a:p>
        </p:txBody>
      </p:sp>
    </p:spTree>
    <p:extLst>
      <p:ext uri="{BB962C8B-B14F-4D97-AF65-F5344CB8AC3E}">
        <p14:creationId xmlns:p14="http://schemas.microsoft.com/office/powerpoint/2010/main" val="399028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dirty="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dirty="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5AF0229-AF46-4D4B-88A5-8B945C9CC29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cover or clo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ctrTitle"/>
          </p:nvPr>
        </p:nvSpPr>
        <p:spPr>
          <a:xfrm>
            <a:off x="228600" y="1166813"/>
            <a:ext cx="7315200" cy="1143000"/>
          </a:xfrm>
          <a:noFill/>
        </p:spPr>
        <p:txBody>
          <a:bodyPr/>
          <a:lstStyle/>
          <a:p>
            <a:pPr algn="l" eaLnBrk="1" hangingPunct="1"/>
            <a:r>
              <a:rPr lang="en-US" altLang="en-US">
                <a:solidFill>
                  <a:schemeClr val="bg1"/>
                </a:solidFill>
              </a:rPr>
              <a:t>Climate Change Implications for Floodplain Restoration</a:t>
            </a:r>
          </a:p>
        </p:txBody>
      </p:sp>
      <p:sp>
        <p:nvSpPr>
          <p:cNvPr id="3076" name="Rectangle 3"/>
          <p:cNvSpPr>
            <a:spLocks noGrp="1" noChangeArrowheads="1"/>
          </p:cNvSpPr>
          <p:nvPr>
            <p:ph type="subTitle" idx="1"/>
          </p:nvPr>
        </p:nvSpPr>
        <p:spPr>
          <a:xfrm>
            <a:off x="0" y="1219200"/>
            <a:ext cx="9144000" cy="5105400"/>
          </a:xfrm>
          <a:noFill/>
        </p:spPr>
        <p:txBody>
          <a:bodyPr anchor="b"/>
          <a:lstStyle/>
          <a:p>
            <a:pPr algn="l" eaLnBrk="1" hangingPunct="1"/>
            <a:r>
              <a:rPr lang="en-US" altLang="en-US" sz="1600" b="1">
                <a:solidFill>
                  <a:schemeClr val="bg1"/>
                </a:solidFill>
              </a:rPr>
              <a:t>Gerald Dion</a:t>
            </a:r>
          </a:p>
          <a:p>
            <a:pPr algn="l" eaLnBrk="1" hangingPunct="1"/>
            <a:r>
              <a:rPr lang="en-US" altLang="en-US" sz="1600" b="1">
                <a:solidFill>
                  <a:schemeClr val="bg1"/>
                </a:solidFill>
              </a:rPr>
              <a:t>Vice-president</a:t>
            </a:r>
          </a:p>
        </p:txBody>
      </p:sp>
      <p:grpSp>
        <p:nvGrpSpPr>
          <p:cNvPr id="3077" name="Group 4"/>
          <p:cNvGrpSpPr>
            <a:grpSpLocks/>
          </p:cNvGrpSpPr>
          <p:nvPr/>
        </p:nvGrpSpPr>
        <p:grpSpPr bwMode="auto">
          <a:xfrm>
            <a:off x="0" y="6400800"/>
            <a:ext cx="9144000" cy="457200"/>
            <a:chOff x="0" y="4032"/>
            <a:chExt cx="5760" cy="288"/>
          </a:xfrm>
        </p:grpSpPr>
        <p:sp>
          <p:nvSpPr>
            <p:cNvPr id="3078"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3079" name="Picture 6" descr="Copy of RiverPartnersHoriz_big_3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planting2"/>
          <p:cNvPicPr>
            <a:picLocks noChangeAspect="1" noChangeArrowheads="1"/>
          </p:cNvPicPr>
          <p:nvPr/>
        </p:nvPicPr>
        <p:blipFill>
          <a:blip r:embed="rId2">
            <a:extLst>
              <a:ext uri="{28A0092B-C50C-407E-A947-70E740481C1C}">
                <a14:useLocalDpi xmlns:a14="http://schemas.microsoft.com/office/drawing/2010/main" val="0"/>
              </a:ext>
            </a:extLst>
          </a:blip>
          <a:srcRect t="47083" r="51814"/>
          <a:stretch>
            <a:fillRect/>
          </a:stretch>
        </p:blipFill>
        <p:spPr bwMode="auto">
          <a:xfrm>
            <a:off x="1588" y="0"/>
            <a:ext cx="9263062" cy="76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36513"/>
            <a:ext cx="918051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36513"/>
            <a:ext cx="9180513" cy="6858000"/>
          </a:xfrm>
          <a:prstGeom prst="rect">
            <a:avLst/>
          </a:prstGeom>
          <a:blipFill>
            <a:blip r:embed="rId2">
              <a:alphaModFix amt="38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459" name="TextBox 2"/>
          <p:cNvSpPr txBox="1">
            <a:spLocks noChangeArrowheads="1"/>
          </p:cNvSpPr>
          <p:nvPr/>
        </p:nvSpPr>
        <p:spPr bwMode="auto">
          <a:xfrm>
            <a:off x="2514600" y="1752600"/>
            <a:ext cx="579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5400">
                <a:solidFill>
                  <a:schemeClr val="bg1"/>
                </a:solidFill>
              </a:rPr>
              <a:t>11,000 Acres</a:t>
            </a:r>
          </a:p>
        </p:txBody>
      </p:sp>
      <p:sp>
        <p:nvSpPr>
          <p:cNvPr id="4" name="TextBox 3"/>
          <p:cNvSpPr txBox="1">
            <a:spLocks noChangeArrowheads="1"/>
          </p:cNvSpPr>
          <p:nvPr/>
        </p:nvSpPr>
        <p:spPr bwMode="auto">
          <a:xfrm>
            <a:off x="949325" y="3400425"/>
            <a:ext cx="73914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5400">
                <a:solidFill>
                  <a:schemeClr val="bg1"/>
                </a:solidFill>
              </a:rPr>
              <a:t>~2 Million Trees/Shrubs</a:t>
            </a:r>
          </a:p>
        </p:txBody>
      </p:sp>
      <p:sp>
        <p:nvSpPr>
          <p:cNvPr id="5" name="TextBox 4"/>
          <p:cNvSpPr txBox="1">
            <a:spLocks noChangeArrowheads="1"/>
          </p:cNvSpPr>
          <p:nvPr/>
        </p:nvSpPr>
        <p:spPr bwMode="auto">
          <a:xfrm>
            <a:off x="949325" y="5114925"/>
            <a:ext cx="73914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5400">
                <a:solidFill>
                  <a:schemeClr val="bg1"/>
                </a:solidFill>
              </a:rPr>
              <a:t>8 Miles of Big Rigs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l="23334" t="15556" r="7777" b="24445"/>
          <a:stretch>
            <a:fillRect/>
          </a:stretch>
        </p:blipFill>
        <p:spPr bwMode="auto">
          <a:xfrm>
            <a:off x="-914400" y="15875"/>
            <a:ext cx="11804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rver01\RP Images\Wildlife\RBR\rabbits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7938"/>
            <a:ext cx="9172575" cy="6934201"/>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4"/>
          <p:cNvGrpSpPr>
            <a:grpSpLocks/>
          </p:cNvGrpSpPr>
          <p:nvPr/>
        </p:nvGrpSpPr>
        <p:grpSpPr bwMode="auto">
          <a:xfrm>
            <a:off x="0" y="6400800"/>
            <a:ext cx="9144000" cy="457200"/>
            <a:chOff x="0" y="4032"/>
            <a:chExt cx="5760" cy="288"/>
          </a:xfrm>
        </p:grpSpPr>
        <p:sp>
          <p:nvSpPr>
            <p:cNvPr id="23559"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23560" name="Picture 6" descr="Copy of RiverPartnersHoriz_big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5" name="Picture 7" descr="fish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355600"/>
            <a:ext cx="412908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8" descr="_DSP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3052763"/>
            <a:ext cx="4953000" cy="328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2" descr="C:\Users\Jules\Desktop\7_Riparian-Oriented_Management_Strategy.jpg"/>
          <p:cNvPicPr>
            <a:picLocks noChangeAspect="1" noChangeArrowheads="1"/>
          </p:cNvPicPr>
          <p:nvPr/>
        </p:nvPicPr>
        <p:blipFill>
          <a:blip r:embed="rId6" cstate="print">
            <a:extLst>
              <a:ext uri="{28A0092B-C50C-407E-A947-70E740481C1C}">
                <a14:useLocalDpi xmlns:a14="http://schemas.microsoft.com/office/drawing/2010/main" val="0"/>
              </a:ext>
            </a:extLst>
          </a:blip>
          <a:srcRect t="6610"/>
          <a:stretch>
            <a:fillRect/>
          </a:stretch>
        </p:blipFill>
        <p:spPr bwMode="auto">
          <a:xfrm>
            <a:off x="4073525" y="0"/>
            <a:ext cx="5070475"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p:cNvPicPr>
            <a:picLocks noChangeAspect="1"/>
          </p:cNvPicPr>
          <p:nvPr/>
        </p:nvPicPr>
        <p:blipFill>
          <a:blip r:embed="rId7">
            <a:extLst>
              <a:ext uri="{28A0092B-C50C-407E-A947-70E740481C1C}">
                <a14:useLocalDpi xmlns:a14="http://schemas.microsoft.com/office/drawing/2010/main" val="0"/>
              </a:ext>
            </a:extLst>
          </a:blip>
          <a:srcRect l="8951" t="10001" r="8298" b="11958"/>
          <a:stretch>
            <a:fillRect/>
          </a:stretch>
        </p:blipFill>
        <p:spPr bwMode="auto">
          <a:xfrm>
            <a:off x="5181600" y="3532188"/>
            <a:ext cx="3962400"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4"/>
          <p:cNvGrpSpPr>
            <a:grpSpLocks/>
          </p:cNvGrpSpPr>
          <p:nvPr/>
        </p:nvGrpSpPr>
        <p:grpSpPr bwMode="auto">
          <a:xfrm>
            <a:off x="0" y="6400800"/>
            <a:ext cx="9144000" cy="457200"/>
            <a:chOff x="0" y="4032"/>
            <a:chExt cx="5760" cy="288"/>
          </a:xfrm>
        </p:grpSpPr>
        <p:sp>
          <p:nvSpPr>
            <p:cNvPr id="25605"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25606" name="Picture 6" descr="Copy of RiverPartnersHoriz_big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34206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descr="E:\2011 05 19_09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603500"/>
            <a:ext cx="563880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4"/>
          <p:cNvGrpSpPr>
            <a:grpSpLocks/>
          </p:cNvGrpSpPr>
          <p:nvPr/>
        </p:nvGrpSpPr>
        <p:grpSpPr bwMode="auto">
          <a:xfrm>
            <a:off x="0" y="6400800"/>
            <a:ext cx="9144000" cy="457200"/>
            <a:chOff x="0" y="4032"/>
            <a:chExt cx="5760" cy="288"/>
          </a:xfrm>
        </p:grpSpPr>
        <p:sp>
          <p:nvSpPr>
            <p:cNvPr id="27654"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27655" name="Picture 6" descr="Copy of RiverPartnersHoriz_big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1" name="Picture 9" descr="IMG_34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55626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
          <p:cNvPicPr>
            <a:picLocks noChangeAspect="1"/>
          </p:cNvPicPr>
          <p:nvPr/>
        </p:nvPicPr>
        <p:blipFill>
          <a:blip r:embed="rId5">
            <a:extLst>
              <a:ext uri="{28A0092B-C50C-407E-A947-70E740481C1C}">
                <a14:useLocalDpi xmlns:a14="http://schemas.microsoft.com/office/drawing/2010/main" val="0"/>
              </a:ext>
            </a:extLst>
          </a:blip>
          <a:srcRect l="12222" t="9100" r="9279" b="52168"/>
          <a:stretch>
            <a:fillRect/>
          </a:stretch>
        </p:blipFill>
        <p:spPr bwMode="auto">
          <a:xfrm>
            <a:off x="2884488" y="3886200"/>
            <a:ext cx="611822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
          <p:cNvSpPr txBox="1">
            <a:spLocks noChangeArrowheads="1"/>
          </p:cNvSpPr>
          <p:nvPr/>
        </p:nvSpPr>
        <p:spPr bwMode="auto">
          <a:xfrm>
            <a:off x="6477000" y="381000"/>
            <a:ext cx="22748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chemeClr val="bg1"/>
                </a:solidFill>
              </a:rPr>
              <a:t>Principle 1: Diversity</a:t>
            </a:r>
          </a:p>
          <a:p>
            <a:endParaRPr lang="en-US" altLang="en-US">
              <a:solidFill>
                <a:schemeClr val="bg1"/>
              </a:solidFill>
            </a:endParaRPr>
          </a:p>
          <a:p>
            <a:r>
              <a:rPr lang="en-US" altLang="en-US">
                <a:solidFill>
                  <a:schemeClr val="bg1"/>
                </a:solidFill>
              </a:rPr>
              <a:t>Spatial &amp; Genetic </a:t>
            </a:r>
          </a:p>
          <a:p>
            <a:endParaRPr lang="en-US" altLang="en-US">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4"/>
          <p:cNvGrpSpPr>
            <a:grpSpLocks/>
          </p:cNvGrpSpPr>
          <p:nvPr/>
        </p:nvGrpSpPr>
        <p:grpSpPr bwMode="auto">
          <a:xfrm>
            <a:off x="0" y="6400800"/>
            <a:ext cx="9144000" cy="457200"/>
            <a:chOff x="0" y="4032"/>
            <a:chExt cx="5760" cy="288"/>
          </a:xfrm>
        </p:grpSpPr>
        <p:sp>
          <p:nvSpPr>
            <p:cNvPr id="29701"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29702" name="Picture 6" descr="Copy of RiverPartnersHoriz_big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699" name="Picture 13" descr="IMG_33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9225"/>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p:cNvSpPr txBox="1">
            <a:spLocks noChangeArrowheads="1"/>
          </p:cNvSpPr>
          <p:nvPr/>
        </p:nvSpPr>
        <p:spPr bwMode="auto">
          <a:xfrm>
            <a:off x="6477000" y="381000"/>
            <a:ext cx="2466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Principle 1: Diversity</a:t>
            </a:r>
          </a:p>
          <a:p>
            <a:endParaRPr lang="en-US" altLang="en-US" b="1"/>
          </a:p>
          <a:p>
            <a:r>
              <a:rPr lang="en-US" altLang="en-US" b="1"/>
              <a:t>Spatial &amp; Genetic </a:t>
            </a:r>
          </a:p>
          <a:p>
            <a:endParaRPr lang="en-US" altLang="en-US"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4"/>
          <p:cNvGrpSpPr>
            <a:grpSpLocks/>
          </p:cNvGrpSpPr>
          <p:nvPr/>
        </p:nvGrpSpPr>
        <p:grpSpPr bwMode="auto">
          <a:xfrm>
            <a:off x="0" y="6400800"/>
            <a:ext cx="9144000" cy="457200"/>
            <a:chOff x="0" y="4032"/>
            <a:chExt cx="5760" cy="288"/>
          </a:xfrm>
        </p:grpSpPr>
        <p:sp>
          <p:nvSpPr>
            <p:cNvPr id="31750"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31751" name="Picture 6" descr="Copy of RiverPartnersHoriz_big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7" name="Picture 7" descr="slide0202_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76200"/>
            <a:ext cx="5410201"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descr="EICR_2676_Gonzale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2450" y="2790825"/>
            <a:ext cx="47720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1"/>
          <p:cNvSpPr>
            <a:spLocks noChangeArrowheads="1"/>
          </p:cNvSpPr>
          <p:nvPr/>
        </p:nvSpPr>
        <p:spPr bwMode="auto">
          <a:xfrm>
            <a:off x="5943600" y="381000"/>
            <a:ext cx="2757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bg1"/>
                </a:solidFill>
              </a:rPr>
              <a:t>Principle 2: Resilience</a:t>
            </a:r>
            <a:br>
              <a:rPr lang="en-US" altLang="en-US">
                <a:solidFill>
                  <a:schemeClr val="bg1"/>
                </a:solidFill>
              </a:rPr>
            </a:br>
            <a:r>
              <a:rPr lang="en-US" altLang="en-US">
                <a:solidFill>
                  <a:schemeClr val="bg1"/>
                </a:solidFill>
              </a:rPr>
              <a:t>More Fire &amp; More Weeds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7"/>
          <p:cNvGraphicFramePr>
            <a:graphicFrameLocks noChangeAspect="1"/>
          </p:cNvGraphicFramePr>
          <p:nvPr/>
        </p:nvGraphicFramePr>
        <p:xfrm>
          <a:off x="0" y="-1588"/>
          <a:ext cx="5715000" cy="4276726"/>
        </p:xfrm>
        <a:graphic>
          <a:graphicData uri="http://schemas.openxmlformats.org/presentationml/2006/ole">
            <mc:AlternateContent xmlns:mc="http://schemas.openxmlformats.org/markup-compatibility/2006">
              <mc:Choice xmlns:v="urn:schemas-microsoft-com:vml" Requires="v">
                <p:oleObj spid="_x0000_s5128" name="Acrobat Document" r:id="rId4" imgW="24841200" imgH="18592620" progId="AcroExch.Document.7">
                  <p:embed/>
                </p:oleObj>
              </mc:Choice>
              <mc:Fallback>
                <p:oleObj name="Acrobat Document" r:id="rId4" imgW="24841200" imgH="18592620" progId="AcroExch.Document.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5715000" cy="427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3" name="Picture 8" descr="DSCN0888"/>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2255838" y="3101975"/>
            <a:ext cx="691832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4" name="Group 4"/>
          <p:cNvGrpSpPr>
            <a:grpSpLocks/>
          </p:cNvGrpSpPr>
          <p:nvPr/>
        </p:nvGrpSpPr>
        <p:grpSpPr bwMode="auto">
          <a:xfrm>
            <a:off x="0" y="6400800"/>
            <a:ext cx="9144000" cy="457200"/>
            <a:chOff x="0" y="4032"/>
            <a:chExt cx="5760" cy="288"/>
          </a:xfrm>
        </p:grpSpPr>
        <p:sp>
          <p:nvSpPr>
            <p:cNvPr id="5125"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5126" name="Picture 6" descr="Copy of RiverPartnersHoriz_big_3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4"/>
          <p:cNvGrpSpPr>
            <a:grpSpLocks/>
          </p:cNvGrpSpPr>
          <p:nvPr/>
        </p:nvGrpSpPr>
        <p:grpSpPr bwMode="auto">
          <a:xfrm>
            <a:off x="0" y="6400800"/>
            <a:ext cx="9144000" cy="457200"/>
            <a:chOff x="0" y="4032"/>
            <a:chExt cx="5760" cy="288"/>
          </a:xfrm>
        </p:grpSpPr>
        <p:sp>
          <p:nvSpPr>
            <p:cNvPr id="33798"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33799" name="Picture 6" descr="Copy of RiverPartnersHoriz_big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5" name="Picture 8" descr="March 2011 flood 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1665288"/>
            <a:ext cx="67818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5875"/>
            <a:ext cx="3962400"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Rectangle 6"/>
          <p:cNvSpPr>
            <a:spLocks noChangeArrowheads="1"/>
          </p:cNvSpPr>
          <p:nvPr/>
        </p:nvSpPr>
        <p:spPr bwMode="auto">
          <a:xfrm>
            <a:off x="152400" y="152400"/>
            <a:ext cx="2840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bg1"/>
                </a:solidFill>
              </a:rPr>
              <a:t>Principle 2: Resilience</a:t>
            </a:r>
            <a:br>
              <a:rPr lang="en-US" altLang="en-US">
                <a:solidFill>
                  <a:schemeClr val="bg1"/>
                </a:solidFill>
              </a:rPr>
            </a:br>
            <a:r>
              <a:rPr lang="en-US" altLang="en-US">
                <a:solidFill>
                  <a:schemeClr val="bg1"/>
                </a:solidFill>
              </a:rPr>
              <a:t>Organizational &amp; Adaptive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4"/>
          <p:cNvGrpSpPr>
            <a:grpSpLocks/>
          </p:cNvGrpSpPr>
          <p:nvPr/>
        </p:nvGrpSpPr>
        <p:grpSpPr bwMode="auto">
          <a:xfrm>
            <a:off x="0" y="6400800"/>
            <a:ext cx="9144000" cy="457200"/>
            <a:chOff x="0" y="4032"/>
            <a:chExt cx="5760" cy="288"/>
          </a:xfrm>
        </p:grpSpPr>
        <p:sp>
          <p:nvSpPr>
            <p:cNvPr id="35845"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35846" name="Picture 6" descr="Copy of RiverPartnersHoriz_big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43" name="Picture 7" descr="Aerial 6-3-04 Lara w Lyons"/>
          <p:cNvPicPr>
            <a:picLocks noChangeAspect="1" noChangeArrowheads="1"/>
          </p:cNvPicPr>
          <p:nvPr/>
        </p:nvPicPr>
        <p:blipFill>
          <a:blip r:embed="rId4">
            <a:lum contrast="38000"/>
            <a:extLst>
              <a:ext uri="{28A0092B-C50C-407E-A947-70E740481C1C}">
                <a14:useLocalDpi xmlns:a14="http://schemas.microsoft.com/office/drawing/2010/main" val="0"/>
              </a:ext>
            </a:extLst>
          </a:blip>
          <a:srcRect/>
          <a:stretch>
            <a:fillRect/>
          </a:stretch>
        </p:blipFill>
        <p:spPr bwMode="auto">
          <a:xfrm>
            <a:off x="0" y="-9525"/>
            <a:ext cx="93726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1"/>
          <p:cNvSpPr>
            <a:spLocks noChangeArrowheads="1"/>
          </p:cNvSpPr>
          <p:nvPr/>
        </p:nvSpPr>
        <p:spPr bwMode="auto">
          <a:xfrm>
            <a:off x="5181600" y="457200"/>
            <a:ext cx="350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t>Principle 3:  Corridor thinking</a:t>
            </a:r>
            <a:r>
              <a:rPr lang="en-US" altLang="en-US"/>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descr="IMG_32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753600"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1" name="Group 4"/>
          <p:cNvGrpSpPr>
            <a:grpSpLocks/>
          </p:cNvGrpSpPr>
          <p:nvPr/>
        </p:nvGrpSpPr>
        <p:grpSpPr bwMode="auto">
          <a:xfrm>
            <a:off x="0" y="6400800"/>
            <a:ext cx="9144000" cy="457200"/>
            <a:chOff x="0" y="4032"/>
            <a:chExt cx="5760" cy="288"/>
          </a:xfrm>
        </p:grpSpPr>
        <p:sp>
          <p:nvSpPr>
            <p:cNvPr id="37893"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37894" name="Picture 6" descr="Copy of RiverPartnersHoriz_big_3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2" name="Rectangle 5"/>
          <p:cNvSpPr>
            <a:spLocks noChangeArrowheads="1"/>
          </p:cNvSpPr>
          <p:nvPr/>
        </p:nvSpPr>
        <p:spPr bwMode="auto">
          <a:xfrm>
            <a:off x="5181600" y="457200"/>
            <a:ext cx="341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t>Principle 4:  Value Everything</a:t>
            </a:r>
            <a:br>
              <a:rPr lang="en-US" altLang="en-US" b="1"/>
            </a:br>
            <a:r>
              <a:rPr lang="en-US" altLang="en-US" b="1"/>
              <a:t>Water</a:t>
            </a:r>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6400800"/>
            <a:ext cx="9144000" cy="457200"/>
            <a:chOff x="0" y="4032"/>
            <a:chExt cx="5760" cy="288"/>
          </a:xfrm>
        </p:grpSpPr>
        <p:sp>
          <p:nvSpPr>
            <p:cNvPr id="39943"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39944" name="Picture 6" descr="Copy of RiverPartnersHoriz_big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39" name="Picture 3" descr="E:\2011 05 19_08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138"/>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7"/>
          <p:cNvSpPr>
            <a:spLocks noChangeArrowheads="1"/>
          </p:cNvSpPr>
          <p:nvPr/>
        </p:nvSpPr>
        <p:spPr bwMode="auto">
          <a:xfrm>
            <a:off x="5181600" y="457200"/>
            <a:ext cx="341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t>Principle 4:  Value Everything</a:t>
            </a:r>
            <a:br>
              <a:rPr lang="en-US" altLang="en-US" b="1"/>
            </a:br>
            <a:r>
              <a:rPr lang="en-US" altLang="en-US" b="1"/>
              <a:t>Carbon</a:t>
            </a:r>
            <a:endParaRPr lang="en-US" altLang="en-US"/>
          </a:p>
        </p:txBody>
      </p:sp>
      <p:sp>
        <p:nvSpPr>
          <p:cNvPr id="2" name="Rectangle 1"/>
          <p:cNvSpPr/>
          <p:nvPr/>
        </p:nvSpPr>
        <p:spPr>
          <a:xfrm>
            <a:off x="914400" y="1219200"/>
            <a:ext cx="7620000" cy="411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TextBox 2"/>
          <p:cNvSpPr txBox="1">
            <a:spLocks noChangeArrowheads="1"/>
          </p:cNvSpPr>
          <p:nvPr/>
        </p:nvSpPr>
        <p:spPr bwMode="auto">
          <a:xfrm>
            <a:off x="1600200" y="1676400"/>
            <a:ext cx="58674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Our Project Carbon:</a:t>
            </a:r>
          </a:p>
          <a:p>
            <a:endParaRPr lang="en-US" altLang="en-US"/>
          </a:p>
          <a:p>
            <a:r>
              <a:rPr lang="en-US" altLang="en-US"/>
              <a:t>11,000 Acres  at roughly  181 tons of Carbon/ac </a:t>
            </a:r>
          </a:p>
          <a:p>
            <a:r>
              <a:rPr lang="en-US" altLang="en-US"/>
              <a:t>			 is roughly 2 million tons</a:t>
            </a:r>
          </a:p>
          <a:p>
            <a:endParaRPr lang="en-US" altLang="en-US"/>
          </a:p>
          <a:p>
            <a:endParaRPr lang="en-US" altLang="en-US"/>
          </a:p>
          <a:p>
            <a:r>
              <a:rPr lang="en-US" altLang="en-US"/>
              <a:t>That is roughly 42,000 cars </a:t>
            </a:r>
            <a:br>
              <a:rPr lang="en-US" altLang="en-US"/>
            </a:br>
            <a:r>
              <a:rPr lang="en-US" altLang="en-US"/>
              <a:t>		   for 10 years each</a:t>
            </a:r>
          </a:p>
          <a:p>
            <a:r>
              <a:rPr lang="en-US" altLang="en-US"/>
              <a:t>			    which is 80 miles of cars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4"/>
          <p:cNvGrpSpPr>
            <a:grpSpLocks/>
          </p:cNvGrpSpPr>
          <p:nvPr/>
        </p:nvGrpSpPr>
        <p:grpSpPr bwMode="auto">
          <a:xfrm>
            <a:off x="0" y="6400800"/>
            <a:ext cx="9144000" cy="457200"/>
            <a:chOff x="0" y="4032"/>
            <a:chExt cx="5760" cy="288"/>
          </a:xfrm>
        </p:grpSpPr>
        <p:sp>
          <p:nvSpPr>
            <p:cNvPr id="41993"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41994" name="Picture 6" descr="Copy of RiverPartnersHoriz_big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7" name="Subtitle 1"/>
          <p:cNvSpPr>
            <a:spLocks noGrp="1"/>
          </p:cNvSpPr>
          <p:nvPr>
            <p:ph type="subTitle" idx="1"/>
          </p:nvPr>
        </p:nvSpPr>
        <p:spPr/>
        <p:txBody>
          <a:bodyPr/>
          <a:lstStyle/>
          <a:p>
            <a:pPr eaLnBrk="1" hangingPunct="1"/>
            <a:endParaRPr lang="en-US" altLang="en-US"/>
          </a:p>
        </p:txBody>
      </p:sp>
      <p:pic>
        <p:nvPicPr>
          <p:cNvPr id="41988" name="Picture 13" descr="IMG_02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113" y="2357438"/>
            <a:ext cx="4941887"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1989" name="Picture 3" descr="Kim's Riparian Brush Rabbit"/>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6292850" y="3397250"/>
            <a:ext cx="28289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1" descr="LBV nest eg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7650" y="44450"/>
            <a:ext cx="38163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9" descr="VEL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200" y="4784725"/>
            <a:ext cx="23368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7" descr="hunting with do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63" y="-61913"/>
            <a:ext cx="4068763" cy="305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7" descr="HPIM18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5" name="Group 4"/>
          <p:cNvGrpSpPr>
            <a:grpSpLocks/>
          </p:cNvGrpSpPr>
          <p:nvPr/>
        </p:nvGrpSpPr>
        <p:grpSpPr bwMode="auto">
          <a:xfrm>
            <a:off x="0" y="6400800"/>
            <a:ext cx="9144000" cy="457200"/>
            <a:chOff x="0" y="4032"/>
            <a:chExt cx="5760" cy="288"/>
          </a:xfrm>
        </p:grpSpPr>
        <p:sp>
          <p:nvSpPr>
            <p:cNvPr id="44036"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44037" name="Picture 6" descr="Copy of RiverPartnersHoriz_big_3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4"/>
          <p:cNvGrpSpPr>
            <a:grpSpLocks/>
          </p:cNvGrpSpPr>
          <p:nvPr/>
        </p:nvGrpSpPr>
        <p:grpSpPr bwMode="auto">
          <a:xfrm>
            <a:off x="0" y="6400800"/>
            <a:ext cx="9144000" cy="457200"/>
            <a:chOff x="0" y="4032"/>
            <a:chExt cx="5760" cy="288"/>
          </a:xfrm>
        </p:grpSpPr>
        <p:sp>
          <p:nvSpPr>
            <p:cNvPr id="7174" name="Rectangle 5"/>
            <p:cNvSpPr>
              <a:spLocks noChangeArrowheads="1"/>
            </p:cNvSpPr>
            <p:nvPr/>
          </p:nvSpPr>
          <p:spPr bwMode="auto">
            <a:xfrm>
              <a:off x="0" y="4032"/>
              <a:ext cx="5760" cy="288"/>
            </a:xfrm>
            <a:prstGeom prst="rect">
              <a:avLst/>
            </a:prstGeom>
            <a:gradFill rotWithShape="1">
              <a:gsLst>
                <a:gs pos="0">
                  <a:srgbClr val="004800"/>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i="1">
                  <a:latin typeface="Times New Roman" panose="02020603050405020304" pitchFamily="18" charset="0"/>
                </a:rPr>
                <a:t>Creating Wildlife Habitat for the Benefit of People and the Environment</a:t>
              </a:r>
              <a:endParaRPr lang="en-US" altLang="en-US" sz="1400">
                <a:latin typeface="Times New Roman" panose="02020603050405020304" pitchFamily="18" charset="0"/>
              </a:endParaRPr>
            </a:p>
          </p:txBody>
        </p:sp>
        <p:pic>
          <p:nvPicPr>
            <p:cNvPr id="7175" name="Picture 6" descr="Copy of RiverPartnersHoriz_big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4032"/>
              <a:ext cx="81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l="13335" r="12500"/>
          <a:stretch>
            <a:fillRect/>
          </a:stretch>
        </p:blipFill>
        <p:spPr bwMode="auto">
          <a:xfrm>
            <a:off x="4114800" y="0"/>
            <a:ext cx="50292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8" descr="calstlhdpopd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71800"/>
            <a:ext cx="57308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704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a:p>
        </p:txBody>
      </p:sp>
      <p:sp>
        <p:nvSpPr>
          <p:cNvPr id="9219" name="Content Placeholder 2"/>
          <p:cNvSpPr>
            <a:spLocks noGrp="1"/>
          </p:cNvSpPr>
          <p:nvPr>
            <p:ph idx="1"/>
          </p:nvPr>
        </p:nvSpPr>
        <p:spPr/>
        <p:txBody>
          <a:bodyPr/>
          <a:lstStyle/>
          <a:p>
            <a:endParaRPr lang="en-US" altLang="en-US"/>
          </a:p>
        </p:txBody>
      </p:sp>
      <p:pic>
        <p:nvPicPr>
          <p:cNvPr id="9220" name="Picture 2" descr="Image result for interaction between water supply and hydropower climate change califor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988"/>
            <a:ext cx="7924800" cy="637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533400" y="6465888"/>
            <a:ext cx="426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chemeClr val="bg1"/>
                </a:solidFill>
              </a:rPr>
              <a:t>California Climate Commons  2013</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altLang="en-US"/>
          </a:p>
        </p:txBody>
      </p:sp>
      <p:sp>
        <p:nvSpPr>
          <p:cNvPr id="10243" name="Content Placeholder 2"/>
          <p:cNvSpPr>
            <a:spLocks noGrp="1"/>
          </p:cNvSpPr>
          <p:nvPr>
            <p:ph idx="1"/>
          </p:nvPr>
        </p:nvSpPr>
        <p:spPr/>
        <p:txBody>
          <a:bodyPr/>
          <a:lstStyle/>
          <a:p>
            <a:endParaRPr lang="en-US" altLang="en-US"/>
          </a:p>
        </p:txBody>
      </p:sp>
      <p:pic>
        <p:nvPicPr>
          <p:cNvPr id="10244" name="Picture 2" descr="http://ucanr.edu/calag/img6904p21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4488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676400"/>
            <a:ext cx="9239250" cy="51816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3" y="36513"/>
            <a:ext cx="918051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planting2"/>
          <p:cNvPicPr>
            <a:picLocks noChangeAspect="1" noChangeArrowheads="1"/>
          </p:cNvPicPr>
          <p:nvPr/>
        </p:nvPicPr>
        <p:blipFill>
          <a:blip r:embed="rId3">
            <a:extLst>
              <a:ext uri="{28A0092B-C50C-407E-A947-70E740481C1C}">
                <a14:useLocalDpi xmlns:a14="http://schemas.microsoft.com/office/drawing/2010/main" val="0"/>
              </a:ext>
            </a:extLst>
          </a:blip>
          <a:srcRect r="51814" b="52779"/>
          <a:stretch>
            <a:fillRect/>
          </a:stretch>
        </p:blipFill>
        <p:spPr bwMode="auto">
          <a:xfrm>
            <a:off x="0" y="0"/>
            <a:ext cx="9266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descr="planting2"/>
          <p:cNvPicPr>
            <a:picLocks noChangeAspect="1" noChangeArrowheads="1"/>
          </p:cNvPicPr>
          <p:nvPr/>
        </p:nvPicPr>
        <p:blipFill>
          <a:blip r:embed="rId2">
            <a:extLst>
              <a:ext uri="{28A0092B-C50C-407E-A947-70E740481C1C}">
                <a14:useLocalDpi xmlns:a14="http://schemas.microsoft.com/office/drawing/2010/main" val="0"/>
              </a:ext>
            </a:extLst>
          </a:blip>
          <a:srcRect l="48711" b="53333"/>
          <a:stretch>
            <a:fillRect/>
          </a:stretch>
        </p:blipFill>
        <p:spPr bwMode="auto">
          <a:xfrm>
            <a:off x="61913" y="0"/>
            <a:ext cx="9144000"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2740</TotalTime>
  <Words>1003</Words>
  <Application>Microsoft Office PowerPoint</Application>
  <PresentationFormat>On-screen Show (4:3)</PresentationFormat>
  <Paragraphs>102</Paragraphs>
  <Slides>25</Slides>
  <Notes>17</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9" baseType="lpstr">
      <vt:lpstr>Arial</vt:lpstr>
      <vt:lpstr>Times New Roman</vt:lpstr>
      <vt:lpstr>Default Design</vt:lpstr>
      <vt:lpstr>Acrobat Document</vt:lpstr>
      <vt:lpstr>Climate Change Implications for Floodplain Restoration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color</dc:title>
  <dc:creator>jubies</dc:creator>
  <cp:lastModifiedBy>Grace VohdenSnead</cp:lastModifiedBy>
  <cp:revision>72</cp:revision>
  <dcterms:created xsi:type="dcterms:W3CDTF">2009-12-05T20:41:52Z</dcterms:created>
  <dcterms:modified xsi:type="dcterms:W3CDTF">2018-03-15T16:57:18Z</dcterms:modified>
</cp:coreProperties>
</file>